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70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1967"/>
    <a:srgbClr val="FF0000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194CB-4790-4A56-9F1A-AE0441CBB638}" type="datetimeFigureOut">
              <a:rPr lang="id-ID" smtClean="0"/>
              <a:pPr/>
              <a:t>16/04/2012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78122-1EB8-401F-9CC6-30D03AF600DF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800200"/>
          </a:xfrm>
        </p:spPr>
        <p:txBody>
          <a:bodyPr>
            <a:noAutofit/>
          </a:bodyPr>
          <a:lstStyle/>
          <a:p>
            <a:r>
              <a:rPr lang="id-ID" sz="7200" dirty="0" smtClean="0"/>
              <a:t> </a:t>
            </a:r>
            <a:endParaRPr lang="id-ID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356992"/>
            <a:ext cx="6400800" cy="1752600"/>
          </a:xfrm>
        </p:spPr>
        <p:txBody>
          <a:bodyPr>
            <a:normAutofit/>
          </a:bodyPr>
          <a:lstStyle/>
          <a:p>
            <a:r>
              <a:rPr lang="id-ID" dirty="0" smtClean="0">
                <a:solidFill>
                  <a:srgbClr val="FF0000"/>
                </a:solidFill>
              </a:rPr>
              <a:t>(FORMAT RANCANGAN OBSERVASI)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8763" y="836712"/>
            <a:ext cx="898523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LANGKAH-LANGKAH </a:t>
            </a:r>
          </a:p>
          <a:p>
            <a:pPr algn="ctr"/>
            <a:r>
              <a:rPr lang="id-ID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OBSERVASI</a:t>
            </a:r>
            <a:endParaRPr lang="id-ID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c. Berdasarkan cara observasi:</a:t>
            </a:r>
          </a:p>
          <a:p>
            <a:r>
              <a:rPr lang="id-ID" dirty="0" smtClean="0"/>
              <a:t>Partisipan/non partisipan? Alasan</a:t>
            </a:r>
          </a:p>
          <a:p>
            <a:r>
              <a:rPr lang="id-ID" dirty="0" smtClean="0"/>
              <a:t>Eksperimental/non eksperimental? Alasan</a:t>
            </a:r>
          </a:p>
          <a:p>
            <a:r>
              <a:rPr lang="id-ID" dirty="0" smtClean="0"/>
              <a:t>Sistematik/non sistematik? Alasan</a:t>
            </a:r>
          </a:p>
          <a:p>
            <a:pPr>
              <a:buNone/>
            </a:pPr>
            <a:r>
              <a:rPr lang="id-ID" dirty="0" smtClean="0"/>
              <a:t>	</a:t>
            </a:r>
          </a:p>
          <a:p>
            <a:pPr>
              <a:buNone/>
            </a:pPr>
            <a:r>
              <a:rPr lang="id-ID" dirty="0" smtClean="0"/>
              <a:t>Ex: Perilaku agresif anak gelandangan di lampu merah Salemba :Non partisipan, non eksperiman, non sistematik	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d. Berdasarkan waktu mencatat: Immediate/Retrospective Recording? Alasan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rmAutofit/>
          </a:bodyPr>
          <a:lstStyle/>
          <a:p>
            <a:r>
              <a:rPr lang="id-ID" dirty="0" smtClean="0">
                <a:solidFill>
                  <a:srgbClr val="00B050"/>
                </a:solidFill>
              </a:rPr>
              <a:t>8. Membuat bentuk </a:t>
            </a:r>
            <a:r>
              <a:rPr lang="id-ID" dirty="0" smtClean="0">
                <a:solidFill>
                  <a:srgbClr val="00B050"/>
                </a:solidFill>
              </a:rPr>
              <a:t>pencatatan</a:t>
            </a:r>
            <a:endParaRPr lang="id-ID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Buat design pencatatan yang hendak dipakai sesuai dengan tujuan anda. Apakah:  </a:t>
            </a:r>
            <a:r>
              <a:rPr lang="id-ID" i="1" dirty="0" smtClean="0"/>
              <a:t>Anecdotal </a:t>
            </a:r>
            <a:r>
              <a:rPr lang="id-ID" dirty="0" smtClean="0"/>
              <a:t>/</a:t>
            </a:r>
            <a:r>
              <a:rPr lang="id-ID" i="1" dirty="0" smtClean="0"/>
              <a:t>Check list</a:t>
            </a:r>
            <a:r>
              <a:rPr lang="id-ID" dirty="0" smtClean="0"/>
              <a:t>/</a:t>
            </a:r>
            <a:r>
              <a:rPr lang="id-ID" i="1" dirty="0" smtClean="0"/>
              <a:t>Rating Scale</a:t>
            </a:r>
            <a:r>
              <a:rPr lang="id-ID" dirty="0" smtClean="0"/>
              <a:t>/</a:t>
            </a:r>
            <a:r>
              <a:rPr lang="id-ID" i="1" dirty="0" smtClean="0"/>
              <a:t>Kombinasi.</a:t>
            </a:r>
          </a:p>
          <a:p>
            <a:pPr>
              <a:buNone/>
            </a:pPr>
            <a:endParaRPr lang="id-ID" i="1" dirty="0" smtClean="0"/>
          </a:p>
          <a:p>
            <a:pPr>
              <a:buNone/>
            </a:pPr>
            <a:r>
              <a:rPr lang="id-ID" i="1" dirty="0" smtClean="0"/>
              <a:t>A. Anecdotal</a:t>
            </a:r>
            <a:r>
              <a:rPr lang="id-ID" dirty="0" smtClean="0"/>
              <a:t>, sifatnya:</a:t>
            </a:r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 deskriptif (berupa paparan/cerita)</a:t>
            </a:r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kronologis, yaitu harus ada urutan</a:t>
            </a:r>
          </a:p>
          <a:p>
            <a:pPr>
              <a:buNone/>
            </a:pPr>
            <a:r>
              <a:rPr lang="id-ID" dirty="0" smtClean="0"/>
              <a:t>	ex: perilaku pacaran</a:t>
            </a:r>
          </a:p>
          <a:p>
            <a:pPr>
              <a:buNone/>
            </a:pPr>
            <a:r>
              <a:rPr lang="id-ID" dirty="0" smtClean="0"/>
              <a:t>		-menatap pacarnya</a:t>
            </a:r>
          </a:p>
          <a:p>
            <a:pPr>
              <a:buFont typeface="Wingdings" pitchFamily="2" charset="2"/>
              <a:buChar char="Ø"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/>
              <a:t>	-membelai tangan</a:t>
            </a:r>
          </a:p>
          <a:p>
            <a:pPr>
              <a:buNone/>
            </a:pPr>
            <a:r>
              <a:rPr lang="id-ID" dirty="0" smtClean="0"/>
              <a:t>	-membelai pipi</a:t>
            </a:r>
          </a:p>
          <a:p>
            <a:pPr>
              <a:buNone/>
            </a:pPr>
            <a:r>
              <a:rPr lang="id-ID" dirty="0" smtClean="0"/>
              <a:t>	-pasangannya membalas, dst.</a:t>
            </a:r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Pencatatan harus: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Faktual, dan</a:t>
            </a:r>
          </a:p>
          <a:p>
            <a:pPr>
              <a:buNone/>
            </a:pPr>
            <a:r>
              <a:rPr lang="id-ID" dirty="0" smtClean="0"/>
              <a:t>	ex: contoh di atas merupakan faktual,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interpretatif</a:t>
            </a:r>
          </a:p>
          <a:p>
            <a:pPr>
              <a:buNone/>
            </a:pPr>
            <a:r>
              <a:rPr lang="id-ID" dirty="0" smtClean="0"/>
              <a:t>	ex: perilaku seksual</a:t>
            </a:r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Dapat dibuat dalam penggalan waktu</a:t>
            </a:r>
          </a:p>
          <a:p>
            <a:pPr>
              <a:buNone/>
            </a:pPr>
            <a:r>
              <a:rPr lang="id-ID" dirty="0" smtClean="0"/>
              <a:t>	ex: observasi selama 60 menit, dapat dibagi menjadi 15’ pertama, 15’ kedua, dst.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B. Tabulasi </a:t>
            </a:r>
            <a:r>
              <a:rPr lang="id-ID" i="1" dirty="0" smtClean="0"/>
              <a:t>Check list</a:t>
            </a:r>
          </a:p>
          <a:p>
            <a:pPr>
              <a:buNone/>
            </a:pPr>
            <a:r>
              <a:rPr lang="id-ID" dirty="0" smtClean="0"/>
              <a:t>Pembuatan check list dapat dimodifikasi berdasarkan tempat, peserta/nama observee, waktu, hari,dll. Atau tambahkan frekuensi, keterangan: intensitas,durasi, urutan kejadian,dll.</a:t>
            </a:r>
          </a:p>
          <a:p>
            <a:pPr>
              <a:buNone/>
            </a:pPr>
            <a:endParaRPr lang="id-ID" i="1" dirty="0" smtClean="0"/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1519" y="3140968"/>
          <a:ext cx="8640965" cy="3475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3"/>
                <a:gridCol w="1728193"/>
                <a:gridCol w="1728193"/>
                <a:gridCol w="1728193"/>
                <a:gridCol w="1728193"/>
              </a:tblGrid>
              <a:tr h="691277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Kategori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Indikator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Muncul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Tdk muncul 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Ket. </a:t>
                      </a:r>
                      <a:endParaRPr lang="id-ID" sz="2000" dirty="0"/>
                    </a:p>
                  </a:txBody>
                  <a:tcPr/>
                </a:tc>
              </a:tr>
              <a:tr h="691277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2000" dirty="0" smtClean="0"/>
                        <a:t>Verbal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id-ID" sz="2000" dirty="0" smtClean="0"/>
                        <a:t>a.</a:t>
                      </a:r>
                      <a:r>
                        <a:rPr lang="id-ID" sz="2000" baseline="0" dirty="0" smtClean="0"/>
                        <a:t> Mengumpat 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V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dirty="0"/>
                    </a:p>
                  </a:txBody>
                  <a:tcPr/>
                </a:tc>
              </a:tr>
              <a:tr h="691277">
                <a:tc>
                  <a:txBody>
                    <a:bodyPr/>
                    <a:lstStyle/>
                    <a:p>
                      <a:endParaRPr lang="id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b. Memaki,dst</a:t>
                      </a:r>
                    </a:p>
                    <a:p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dirty="0"/>
                    </a:p>
                  </a:txBody>
                  <a:tcPr/>
                </a:tc>
              </a:tr>
              <a:tr h="691277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2. Non verbal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a. memukul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V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dirty="0"/>
                    </a:p>
                  </a:txBody>
                  <a:tcPr/>
                </a:tc>
              </a:tr>
              <a:tr h="691277">
                <a:tc>
                  <a:txBody>
                    <a:bodyPr/>
                    <a:lstStyle/>
                    <a:p>
                      <a:endParaRPr lang="id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b.Menendang,</a:t>
                      </a:r>
                    </a:p>
                    <a:p>
                      <a:r>
                        <a:rPr lang="id-ID" sz="2000" dirty="0" smtClean="0"/>
                        <a:t>dst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Keterangan dapat berupa: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Frekuensi, ex: berapa kali memukul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Intensitas, ex: menangis berurai air mata, terisak-isak, meraung, dst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Durasi waktu, ex: selama berapa menit suatu perilaku muncul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8991600" cy="504056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id-ID" sz="24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buFont typeface="Wingdings 2" pitchFamily="18" charset="2"/>
              <a:buNone/>
            </a:pPr>
            <a:endParaRPr lang="id-ID" sz="24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400" dirty="0" err="1" smtClean="0"/>
              <a:t>Sangat</a:t>
            </a:r>
            <a:r>
              <a:rPr lang="en-US" sz="2400" dirty="0" smtClean="0"/>
              <a:t> </a:t>
            </a:r>
            <a:r>
              <a:rPr lang="en-US" sz="2400" dirty="0" err="1" smtClean="0"/>
              <a:t>bersahabat</a:t>
            </a:r>
            <a:r>
              <a:rPr lang="en-US" sz="2400" dirty="0" smtClean="0"/>
              <a:t>		</a:t>
            </a:r>
            <a:r>
              <a:rPr lang="id-ID" sz="2400" dirty="0" smtClean="0"/>
              <a:t>	</a:t>
            </a:r>
            <a:r>
              <a:rPr lang="en-US" sz="2400" dirty="0" err="1" smtClean="0"/>
              <a:t>Sikap</a:t>
            </a:r>
            <a:r>
              <a:rPr lang="en-US" sz="2400" dirty="0" smtClean="0"/>
              <a:t> </a:t>
            </a:r>
            <a:r>
              <a:rPr lang="en-US" sz="2400" dirty="0" err="1" smtClean="0"/>
              <a:t>membenci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 </a:t>
            </a:r>
            <a:r>
              <a:rPr lang="en-US" sz="2400" dirty="0" err="1" smtClean="0"/>
              <a:t>orang</a:t>
            </a:r>
            <a:endParaRPr lang="en-US" sz="24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2209800"/>
            <a:ext cx="708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ight Bracket 6"/>
          <p:cNvSpPr/>
          <p:nvPr/>
        </p:nvSpPr>
        <p:spPr>
          <a:xfrm>
            <a:off x="914400" y="1752600"/>
            <a:ext cx="73025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ight Bracket 7"/>
          <p:cNvSpPr/>
          <p:nvPr/>
        </p:nvSpPr>
        <p:spPr>
          <a:xfrm>
            <a:off x="2212975" y="1752600"/>
            <a:ext cx="73025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ight Bracket 8"/>
          <p:cNvSpPr/>
          <p:nvPr/>
        </p:nvSpPr>
        <p:spPr>
          <a:xfrm>
            <a:off x="3733800" y="1752600"/>
            <a:ext cx="73025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ight Bracket 9"/>
          <p:cNvSpPr/>
          <p:nvPr/>
        </p:nvSpPr>
        <p:spPr>
          <a:xfrm>
            <a:off x="5184775" y="1752600"/>
            <a:ext cx="73025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ight Bracket 10"/>
          <p:cNvSpPr/>
          <p:nvPr/>
        </p:nvSpPr>
        <p:spPr>
          <a:xfrm>
            <a:off x="6632575" y="1752600"/>
            <a:ext cx="73025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ight Bracket 11"/>
          <p:cNvSpPr/>
          <p:nvPr/>
        </p:nvSpPr>
        <p:spPr>
          <a:xfrm>
            <a:off x="7924800" y="1752600"/>
            <a:ext cx="73025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9552" y="332656"/>
            <a:ext cx="77048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i="1" dirty="0" smtClean="0"/>
              <a:t>C. Rating Scale</a:t>
            </a:r>
            <a:r>
              <a:rPr lang="id-ID" sz="3200" dirty="0" smtClean="0"/>
              <a:t>: (langsung dibuat rating perilakunya)</a:t>
            </a:r>
            <a:endParaRPr lang="id-ID" sz="3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1196752"/>
            <a:ext cx="8504238" cy="4902423"/>
          </a:xfrm>
        </p:spPr>
        <p:txBody>
          <a:bodyPr/>
          <a:lstStyle/>
          <a:p>
            <a:pPr marL="525780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800" dirty="0" smtClean="0"/>
              <a:t>Ket:</a:t>
            </a:r>
          </a:p>
          <a:p>
            <a:pPr marL="525780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sz="2800" dirty="0" smtClean="0"/>
              <a:t>	</a:t>
            </a:r>
            <a:r>
              <a:rPr lang="en-US" sz="2800" dirty="0" smtClean="0"/>
              <a:t>1.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membenci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endParaRPr lang="en-US" sz="2800" dirty="0" smtClean="0"/>
          </a:p>
          <a:p>
            <a:pPr marL="525780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/>
              <a:t>	2. </a:t>
            </a:r>
            <a:r>
              <a:rPr lang="en-US" sz="2800" dirty="0" err="1" smtClean="0"/>
              <a:t>Membenci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endParaRPr lang="en-US" sz="2800" dirty="0" smtClean="0"/>
          </a:p>
          <a:p>
            <a:pPr marL="525780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/>
              <a:t>	3. </a:t>
            </a:r>
            <a:r>
              <a:rPr lang="en-US" sz="2800" dirty="0" err="1" smtClean="0"/>
              <a:t>Sikap</a:t>
            </a:r>
            <a:r>
              <a:rPr lang="en-US" sz="2800" dirty="0" smtClean="0"/>
              <a:t> </a:t>
            </a:r>
            <a:r>
              <a:rPr lang="en-US" sz="2800" dirty="0" err="1" smtClean="0"/>
              <a:t>bermusuhan</a:t>
            </a:r>
            <a:endParaRPr lang="en-US" sz="2800" dirty="0" smtClean="0"/>
          </a:p>
          <a:p>
            <a:pPr marL="525780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/>
              <a:t>	4. </a:t>
            </a:r>
            <a:r>
              <a:rPr lang="en-US" sz="2800" dirty="0" err="1" smtClean="0"/>
              <a:t>Kadang-kadang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bersikap</a:t>
            </a:r>
            <a:r>
              <a:rPr lang="en-US" sz="2800" dirty="0" smtClean="0"/>
              <a:t> </a:t>
            </a:r>
            <a:r>
              <a:rPr lang="id-ID" sz="2800" dirty="0" smtClean="0"/>
              <a:t>sosial</a:t>
            </a:r>
            <a:endParaRPr lang="en-US" sz="2800" dirty="0" smtClean="0"/>
          </a:p>
          <a:p>
            <a:pPr marL="525780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/>
              <a:t>	5. </a:t>
            </a:r>
            <a:r>
              <a:rPr lang="en-US" sz="2800" dirty="0" err="1" smtClean="0"/>
              <a:t>ramah</a:t>
            </a:r>
            <a:r>
              <a:rPr lang="en-US" sz="2800" dirty="0" smtClean="0"/>
              <a:t> </a:t>
            </a:r>
            <a:r>
              <a:rPr lang="en-US" sz="2800" dirty="0" err="1" smtClean="0"/>
              <a:t>tamah</a:t>
            </a:r>
            <a:endParaRPr lang="en-US" sz="2800" dirty="0" smtClean="0"/>
          </a:p>
          <a:p>
            <a:pPr marL="525780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/>
              <a:t>	6. </a:t>
            </a:r>
            <a:r>
              <a:rPr lang="en-US" sz="2800" dirty="0" err="1" smtClean="0"/>
              <a:t>Bersahabat</a:t>
            </a:r>
            <a:endParaRPr lang="en-US" sz="2800" dirty="0" smtClean="0"/>
          </a:p>
          <a:p>
            <a:pPr marL="525780" indent="-4572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/>
              <a:t>	7.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bersahabat</a:t>
            </a:r>
            <a:endParaRPr lang="en-US" sz="2800" dirty="0" smtClean="0"/>
          </a:p>
          <a:p>
            <a:pPr>
              <a:defRPr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/>
          <a:lstStyle/>
          <a:p>
            <a:r>
              <a:rPr lang="id-ID" dirty="0" smtClean="0"/>
              <a:t>9. Pelaksanaan observasi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id-ID" dirty="0" smtClean="0"/>
              <a:t>Identitas Observee, tempat observasi, jadwal observasi.</a:t>
            </a:r>
          </a:p>
          <a:p>
            <a:pPr algn="ctr">
              <a:buNone/>
            </a:pPr>
            <a:r>
              <a:rPr lang="id-ID" dirty="0" smtClean="0"/>
              <a:t> </a:t>
            </a:r>
            <a:r>
              <a:rPr lang="id-ID" sz="4000" dirty="0" smtClean="0"/>
              <a:t>10.Pembahasan</a:t>
            </a:r>
          </a:p>
          <a:p>
            <a:pPr>
              <a:buNone/>
            </a:pPr>
            <a:r>
              <a:rPr lang="id-ID" dirty="0" smtClean="0"/>
              <a:t>Analisis dari hasil pencatatan anecdotal/check list/rating scale/kombinasi</a:t>
            </a:r>
          </a:p>
          <a:p>
            <a:pPr>
              <a:buNone/>
            </a:pPr>
            <a:endParaRPr lang="id-ID" dirty="0" smtClean="0"/>
          </a:p>
          <a:p>
            <a:pPr algn="ctr">
              <a:buNone/>
            </a:pPr>
            <a:r>
              <a:rPr lang="id-ID" sz="4400" dirty="0" smtClean="0"/>
              <a:t>11.Kesimpulan</a:t>
            </a:r>
            <a:endParaRPr lang="id-ID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CONTOH KASUS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Wingdings" pitchFamily="2" charset="2"/>
              <a:buChar char="Ø"/>
            </a:pPr>
            <a:r>
              <a:rPr lang="id-ID" sz="3600" dirty="0" smtClean="0">
                <a:solidFill>
                  <a:schemeClr val="tx2"/>
                </a:solidFill>
              </a:rPr>
              <a:t>Perkembangan: 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id-ID" sz="2800" dirty="0" smtClean="0"/>
              <a:t>Perilaku tantrum anak, demensia pada manula, konformitas pada remaja</a:t>
            </a:r>
          </a:p>
          <a:p>
            <a:pPr>
              <a:buFont typeface="Wingdings" pitchFamily="2" charset="2"/>
              <a:buChar char="Ø"/>
            </a:pPr>
            <a:r>
              <a:rPr lang="id-ID" sz="3600" dirty="0" smtClean="0">
                <a:solidFill>
                  <a:srgbClr val="00B050"/>
                </a:solidFill>
              </a:rPr>
              <a:t>Pendidikan :</a:t>
            </a:r>
          </a:p>
          <a:p>
            <a:pPr lvl="1">
              <a:buFont typeface="Courier New" pitchFamily="49" charset="0"/>
              <a:buChar char="o"/>
            </a:pPr>
            <a:r>
              <a:rPr lang="id-ID" dirty="0" smtClean="0"/>
              <a:t>Perilaku belajar,ex: cara belajar membaca dengan suara terdengar, dengan musik, dsb.</a:t>
            </a:r>
          </a:p>
          <a:p>
            <a:pPr lvl="1">
              <a:buFont typeface="Courier New" pitchFamily="49" charset="0"/>
              <a:buChar char="o"/>
            </a:pPr>
            <a:r>
              <a:rPr lang="id-ID" dirty="0" smtClean="0"/>
              <a:t>Motivasi tidak bisa, karena tidak dapat dilihat secara kasat mata	</a:t>
            </a:r>
          </a:p>
          <a:p>
            <a:pPr lvl="1">
              <a:buFont typeface="Courier New" pitchFamily="49" charset="0"/>
              <a:buChar char="o"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id-ID" sz="3600" dirty="0" smtClean="0">
                <a:solidFill>
                  <a:schemeClr val="accent6">
                    <a:lumMod val="50000"/>
                  </a:schemeClr>
                </a:solidFill>
              </a:rPr>
              <a:t>Sosial: </a:t>
            </a:r>
          </a:p>
          <a:p>
            <a:pPr lvl="1">
              <a:buFont typeface="Courier New" pitchFamily="49" charset="0"/>
              <a:buChar char="o"/>
            </a:pPr>
            <a:r>
              <a:rPr lang="id-ID" dirty="0" smtClean="0"/>
              <a:t>gelandangan, PSK, anti sosial</a:t>
            </a:r>
          </a:p>
          <a:p>
            <a:pPr lvl="1">
              <a:buNone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sz="3600" dirty="0" smtClean="0">
                <a:solidFill>
                  <a:srgbClr val="7030A0"/>
                </a:solidFill>
              </a:rPr>
              <a:t>Klinis:</a:t>
            </a:r>
          </a:p>
          <a:p>
            <a:pPr lvl="1">
              <a:buFont typeface="Courier New" pitchFamily="49" charset="0"/>
              <a:buChar char="o"/>
            </a:pPr>
            <a:r>
              <a:rPr lang="id-ID" dirty="0" smtClean="0"/>
              <a:t>Menopause</a:t>
            </a:r>
          </a:p>
          <a:p>
            <a:pPr lvl="1">
              <a:buNone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sz="3600" dirty="0" smtClean="0">
                <a:solidFill>
                  <a:srgbClr val="0070C0"/>
                </a:solidFill>
              </a:rPr>
              <a:t>PIO:</a:t>
            </a:r>
          </a:p>
          <a:p>
            <a:pPr lvl="1">
              <a:buFont typeface="Courier New" pitchFamily="49" charset="0"/>
              <a:buChar char="o"/>
            </a:pPr>
            <a:r>
              <a:rPr lang="id-ID" dirty="0" smtClean="0"/>
              <a:t>Situasi tes, presentasi, rapat, diskusi, ex: interupsi, cara bicara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solidFill>
                  <a:srgbClr val="0F1967"/>
                </a:solidFill>
              </a:rPr>
              <a:t>1. Tentukan Obyek, Subyek dan Orientasi tempat </a:t>
            </a:r>
            <a:br>
              <a:rPr lang="id-ID" dirty="0" smtClean="0">
                <a:solidFill>
                  <a:srgbClr val="0F1967"/>
                </a:solidFill>
              </a:rPr>
            </a:br>
            <a:r>
              <a:rPr lang="id-ID" dirty="0" smtClean="0">
                <a:solidFill>
                  <a:srgbClr val="0F1967"/>
                </a:solidFill>
              </a:rPr>
              <a:t>(untuk judul observasi)</a:t>
            </a:r>
            <a:endParaRPr lang="id-ID" dirty="0">
              <a:solidFill>
                <a:srgbClr val="0F196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Ex:</a:t>
            </a:r>
          </a:p>
          <a:p>
            <a:pPr>
              <a:buFont typeface="Wingdings" pitchFamily="2" charset="2"/>
              <a:buChar char="Ø"/>
            </a:pPr>
            <a:r>
              <a:rPr lang="id-ID" u="sng" dirty="0"/>
              <a:t> </a:t>
            </a:r>
            <a:r>
              <a:rPr lang="id-ID" u="sng" dirty="0" smtClean="0"/>
              <a:t>Perilaku bermain</a:t>
            </a:r>
            <a:r>
              <a:rPr lang="id-ID" dirty="0" smtClean="0"/>
              <a:t> </a:t>
            </a:r>
            <a:r>
              <a:rPr lang="id-ID" u="sng" dirty="0" smtClean="0"/>
              <a:t>anak </a:t>
            </a:r>
            <a:r>
              <a:rPr lang="id-ID" dirty="0" smtClean="0"/>
              <a:t>di </a:t>
            </a:r>
            <a:r>
              <a:rPr lang="id-ID" u="sng" dirty="0" smtClean="0"/>
              <a:t>TK Tulip</a:t>
            </a:r>
            <a:r>
              <a:rPr lang="id-ID" dirty="0"/>
              <a:t> </a:t>
            </a:r>
            <a:endParaRPr lang="id-ID" dirty="0" smtClean="0"/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		O		S	      OT</a:t>
            </a:r>
          </a:p>
          <a:p>
            <a:pPr>
              <a:buFont typeface="Wingdings" pitchFamily="2" charset="2"/>
              <a:buChar char="Ø"/>
            </a:pPr>
            <a:r>
              <a:rPr lang="id-ID" u="sng" dirty="0" smtClean="0"/>
              <a:t>Perilaku agresif</a:t>
            </a:r>
            <a:r>
              <a:rPr lang="id-ID" dirty="0"/>
              <a:t> </a:t>
            </a:r>
            <a:r>
              <a:rPr lang="id-ID" u="sng" dirty="0" smtClean="0"/>
              <a:t>waria</a:t>
            </a:r>
            <a:r>
              <a:rPr lang="id-ID" dirty="0" smtClean="0"/>
              <a:t> di  </a:t>
            </a:r>
            <a:r>
              <a:rPr lang="id-ID" u="sng" dirty="0" smtClean="0"/>
              <a:t>Taman Lawang</a:t>
            </a:r>
            <a:r>
              <a:rPr lang="id-ID" dirty="0" smtClean="0"/>
              <a:t> 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		O	      S		      OT</a:t>
            </a:r>
          </a:p>
          <a:p>
            <a:pPr>
              <a:buNone/>
            </a:pPr>
            <a:r>
              <a:rPr lang="id-ID" dirty="0" smtClean="0"/>
              <a:t>			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 smtClean="0">
                <a:solidFill>
                  <a:srgbClr val="FF0000"/>
                </a:solidFill>
              </a:rPr>
              <a:t>Untuk diperhatikan: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id-ID" dirty="0" smtClean="0"/>
              <a:t>Jangan mengamati perilaku yang terlalu sederhana</a:t>
            </a:r>
          </a:p>
          <a:p>
            <a:pPr>
              <a:buNone/>
            </a:pPr>
            <a:r>
              <a:rPr lang="id-ID" dirty="0" smtClean="0"/>
              <a:t>	Ex: penjual koran, pa ogah, PRT, orang 	menunggu di </a:t>
            </a:r>
            <a:r>
              <a:rPr lang="id-ID" dirty="0" smtClean="0"/>
              <a:t>halte</a:t>
            </a: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id-ID" dirty="0" smtClean="0"/>
              <a:t>Jika diperlukan dapat melakukan pra observasi sebelum melakukan observasi, tujuannya untuk mendapatkan indikator tambahan dalam observasi</a:t>
            </a:r>
          </a:p>
          <a:p>
            <a:pPr>
              <a:buNone/>
            </a:pPr>
            <a:r>
              <a:rPr lang="id-ID" dirty="0" smtClean="0"/>
              <a:t>ex: </a:t>
            </a:r>
          </a:p>
          <a:p>
            <a:pPr>
              <a:buNone/>
            </a:pPr>
            <a:r>
              <a:rPr lang="id-ID" dirty="0" smtClean="0"/>
              <a:t>	Anak jalanan: pada pra observasi ternyata kompak maka dapat dilihat konformitas, pemakai obat-obatan dilihat narkoba, agresif, kehidupan religi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id-ID" dirty="0" smtClean="0"/>
              <a:t>Dalam mengobservasi, amati secara keseluruhan/total, agar tidak salah dalam penilaian.</a:t>
            </a:r>
          </a:p>
          <a:p>
            <a:pPr>
              <a:buNone/>
            </a:pPr>
            <a:r>
              <a:rPr lang="id-ID" dirty="0" smtClean="0"/>
              <a:t>	ex: cara bicara, gerak tubuh, ekspresi wajah</a:t>
            </a:r>
          </a:p>
          <a:p>
            <a:pPr>
              <a:buNone/>
            </a:pPr>
            <a:r>
              <a:rPr lang="id-ID" dirty="0" smtClean="0"/>
              <a:t>		PIO: isi bicara/pikiran yang 			diungkapkan,dsb.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2. Tentukan Tujuan </a:t>
            </a:r>
            <a:r>
              <a:rPr lang="id-ID" dirty="0">
                <a:solidFill>
                  <a:srgbClr val="FF0000"/>
                </a:solidFill>
              </a:rPr>
              <a:t>O</a:t>
            </a:r>
            <a:r>
              <a:rPr lang="id-ID" dirty="0" smtClean="0">
                <a:solidFill>
                  <a:srgbClr val="FF0000"/>
                </a:solidFill>
              </a:rPr>
              <a:t>bservasi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id-ID" sz="4000" dirty="0" smtClean="0"/>
              <a:t>Riset, alasan : </a:t>
            </a:r>
          </a:p>
          <a:p>
            <a:pPr>
              <a:buNone/>
            </a:pPr>
            <a:r>
              <a:rPr lang="id-ID" sz="4000" dirty="0"/>
              <a:t>	</a:t>
            </a:r>
            <a:r>
              <a:rPr lang="id-ID" sz="4000" dirty="0" smtClean="0"/>
              <a:t>ex: ingin mengetahui....../penelitian kualitatif</a:t>
            </a:r>
          </a:p>
          <a:p>
            <a:pPr>
              <a:buNone/>
            </a:pPr>
            <a:r>
              <a:rPr lang="id-ID" sz="4000" dirty="0"/>
              <a:t>	</a:t>
            </a:r>
            <a:r>
              <a:rPr lang="id-ID" sz="4000" u="sng" dirty="0" smtClean="0"/>
              <a:t>Atau</a:t>
            </a:r>
            <a:endParaRPr lang="id-ID" sz="4000" dirty="0" smtClean="0"/>
          </a:p>
          <a:p>
            <a:pPr>
              <a:buFont typeface="Wingdings" pitchFamily="2" charset="2"/>
              <a:buChar char="Ø"/>
            </a:pPr>
            <a:r>
              <a:rPr lang="id-ID" sz="4000" dirty="0" smtClean="0"/>
              <a:t>Psikodiagnostik , alasan:</a:t>
            </a:r>
          </a:p>
          <a:p>
            <a:pPr>
              <a:buNone/>
            </a:pPr>
            <a:r>
              <a:rPr lang="id-ID" sz="4000" dirty="0"/>
              <a:t>	</a:t>
            </a:r>
            <a:r>
              <a:rPr lang="id-ID" sz="4000" dirty="0" smtClean="0"/>
              <a:t>ex: dilakukan untuk memperlakukan treatment yang tepat</a:t>
            </a:r>
          </a:p>
          <a:p>
            <a:pPr>
              <a:buNone/>
            </a:pPr>
            <a:endParaRPr lang="id-ID" sz="4000" dirty="0" smtClean="0"/>
          </a:p>
          <a:p>
            <a:pPr>
              <a:buNone/>
            </a:pPr>
            <a:endParaRPr lang="id-ID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id-ID" dirty="0" smtClean="0">
                <a:solidFill>
                  <a:srgbClr val="7030A0"/>
                </a:solidFill>
              </a:rPr>
              <a:t>3. Landasan Teori</a:t>
            </a:r>
            <a:endParaRPr lang="id-ID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d-ID" sz="4600" dirty="0" smtClean="0"/>
              <a:t>Cari tinjauan Teori tentang Obyek, dan Subyek observasi serta informasi tentang tempat dilaksanakannya observasi. Info tentang tempat diperlukan, karena karakteristik satu tempat pasti berbeda dengan tempat lain.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sz="4600" dirty="0" smtClean="0"/>
              <a:t>Ex: </a:t>
            </a:r>
            <a:r>
              <a:rPr lang="id-ID" sz="4600" u="sng" dirty="0" smtClean="0"/>
              <a:t> Perilaku bermain</a:t>
            </a:r>
            <a:r>
              <a:rPr lang="id-ID" sz="4600" dirty="0" smtClean="0"/>
              <a:t> </a:t>
            </a:r>
            <a:r>
              <a:rPr lang="id-ID" sz="4600" u="sng" dirty="0" smtClean="0"/>
              <a:t>anak </a:t>
            </a:r>
            <a:r>
              <a:rPr lang="id-ID" sz="4600" dirty="0" smtClean="0"/>
              <a:t>di </a:t>
            </a:r>
            <a:r>
              <a:rPr lang="id-ID" sz="4600" u="sng" dirty="0" smtClean="0"/>
              <a:t>TK Tulip</a:t>
            </a:r>
            <a:r>
              <a:rPr lang="id-ID" sz="4600" dirty="0" smtClean="0"/>
              <a:t> </a:t>
            </a:r>
          </a:p>
          <a:p>
            <a:pPr>
              <a:buNone/>
            </a:pPr>
            <a:r>
              <a:rPr lang="id-ID" sz="4600" dirty="0" smtClean="0"/>
              <a:t>		         O	     	  S	       OT</a:t>
            </a:r>
          </a:p>
          <a:p>
            <a:pPr>
              <a:buNone/>
            </a:pPr>
            <a:endParaRPr lang="id-ID" sz="4600" dirty="0"/>
          </a:p>
          <a:p>
            <a:pPr>
              <a:buNone/>
            </a:pPr>
            <a:r>
              <a:rPr lang="id-ID" sz="4600" dirty="0" smtClean="0"/>
              <a:t>	    - O: Apa itu perilaku bermain?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	 - S: Siapa yang dimaksud anak?</a:t>
            </a:r>
          </a:p>
          <a:p>
            <a:pPr>
              <a:buNone/>
            </a:pPr>
            <a:r>
              <a:rPr lang="id-ID" dirty="0" smtClean="0"/>
              <a:t>		   (mis: batasan usia anak)	  </a:t>
            </a:r>
          </a:p>
          <a:p>
            <a:pPr>
              <a:buNone/>
            </a:pPr>
            <a:endParaRPr lang="id-ID" dirty="0"/>
          </a:p>
          <a:p>
            <a:pPr>
              <a:buNone/>
            </a:pPr>
            <a:r>
              <a:rPr lang="id-ID" dirty="0" smtClean="0"/>
              <a:t>	- OT: Kenapa TK Tulip?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	   (Apa yang membedakan dengan TK 		   yang lain)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rgbClr val="FF6600"/>
                </a:solidFill>
              </a:rPr>
              <a:t>4. Tentukan Definisi Operasional</a:t>
            </a:r>
            <a:endParaRPr lang="id-ID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Yaitu Definisi yang Anda gunakan untuk operasionalisasi observasi.</a:t>
            </a:r>
          </a:p>
          <a:p>
            <a:pPr>
              <a:buNone/>
            </a:pPr>
            <a:r>
              <a:rPr lang="id-ID" dirty="0" smtClean="0"/>
              <a:t>Ex: tentang </a:t>
            </a:r>
            <a:r>
              <a:rPr lang="id-ID" b="1" dirty="0" smtClean="0"/>
              <a:t>Agresivitas</a:t>
            </a:r>
          </a:p>
          <a:p>
            <a:pPr>
              <a:buNone/>
            </a:pPr>
            <a:r>
              <a:rPr lang="id-ID" dirty="0" smtClean="0"/>
              <a:t>	Ada macam-macam tokoh yang memberikan definisi, maka akan ambil pendapat siapa, atau membuat definisi sendiri dengan cara mengkombinasi dari beberapa tokoh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132856"/>
          </a:xfrm>
        </p:spPr>
        <p:txBody>
          <a:bodyPr>
            <a:normAutofit/>
          </a:bodyPr>
          <a:lstStyle/>
          <a:p>
            <a:r>
              <a:rPr lang="id-ID" sz="4000" dirty="0" smtClean="0">
                <a:solidFill>
                  <a:srgbClr val="FF0000"/>
                </a:solidFill>
              </a:rPr>
              <a:t>5. Tentukan kategori perilakunya dan diperinci dalam indikator perilaku (yang dapat diamati)</a:t>
            </a:r>
            <a:endParaRPr lang="id-ID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204864"/>
            <a:ext cx="8147248" cy="4320480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Ex: Observasi perilaku agresif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1520" y="2924945"/>
          <a:ext cx="8640960" cy="33843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20480"/>
                <a:gridCol w="4320480"/>
              </a:tblGrid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Kategori</a:t>
                      </a:r>
                      <a:r>
                        <a:rPr lang="id-ID" sz="3200" baseline="0" dirty="0" smtClean="0"/>
                        <a:t> Perilaku</a:t>
                      </a:r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Indikator Perilaku</a:t>
                      </a:r>
                      <a:endParaRPr lang="id-ID" sz="32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r>
                        <a:rPr lang="id-ID" sz="3200" dirty="0" smtClean="0"/>
                        <a:t>1. Agresif verbal</a:t>
                      </a:r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200" dirty="0" smtClean="0"/>
                        <a:t>a.  mengumpat</a:t>
                      </a:r>
                      <a:endParaRPr lang="id-ID" sz="32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200" dirty="0" smtClean="0"/>
                        <a:t>b.  Memaki, dst.</a:t>
                      </a:r>
                      <a:endParaRPr lang="id-ID" sz="32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r>
                        <a:rPr lang="id-ID" sz="3200" dirty="0" smtClean="0"/>
                        <a:t>2. Agresif nonverbal</a:t>
                      </a:r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200" dirty="0" smtClean="0"/>
                        <a:t>a. memukul</a:t>
                      </a:r>
                      <a:endParaRPr lang="id-ID" sz="32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200" dirty="0" smtClean="0"/>
                        <a:t>b. Menendang,dst.</a:t>
                      </a:r>
                      <a:endParaRPr lang="id-ID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6. Lakukan Pra Observasi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1600000"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Pra observasi dilakukan bila:</a:t>
            </a:r>
          </a:p>
          <a:p>
            <a:pPr lvl="1"/>
            <a:r>
              <a:rPr lang="id-ID" dirty="0" smtClean="0"/>
              <a:t>Wawasan observer tentang obyek observasi terbatas</a:t>
            </a:r>
          </a:p>
          <a:p>
            <a:pPr lvl="1"/>
            <a:r>
              <a:rPr lang="id-ID" dirty="0" smtClean="0"/>
              <a:t>Informasi yang kurang dari landasan teori</a:t>
            </a:r>
          </a:p>
          <a:p>
            <a:pPr lvl="1"/>
            <a:r>
              <a:rPr lang="id-ID" dirty="0" smtClean="0"/>
              <a:t>Dilakukan observasi time sampling yang sistematis, sementara observer belum memiliki gambaran yang jelas tentang kerangka observasi yang akan dilakukan</a:t>
            </a:r>
          </a:p>
          <a:p>
            <a:pPr lvl="1">
              <a:buFont typeface="Wingdings" pitchFamily="2" charset="2"/>
              <a:buChar char="Ø"/>
            </a:pPr>
            <a:r>
              <a:rPr lang="id-ID" dirty="0" smtClean="0">
                <a:solidFill>
                  <a:srgbClr val="0070C0"/>
                </a:solidFill>
              </a:rPr>
              <a:t>Dari proses pra observasi dapat ditemukan indikator perilaku tambahan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147248" cy="2132856"/>
          </a:xfrm>
        </p:spPr>
        <p:txBody>
          <a:bodyPr>
            <a:noAutofit/>
          </a:bodyPr>
          <a:lstStyle/>
          <a:p>
            <a:r>
              <a:rPr lang="id-ID" sz="4000" dirty="0" smtClean="0"/>
              <a:t>7. Tentukan pendekatan observasi yang sistematis </a:t>
            </a:r>
            <a:br>
              <a:rPr lang="id-ID" sz="4000" dirty="0" smtClean="0"/>
            </a:br>
            <a:r>
              <a:rPr lang="id-ID" sz="4000" dirty="0" smtClean="0"/>
              <a:t>(menurut teori Sunberg)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id-ID" dirty="0" smtClean="0"/>
              <a:t>Berdasarkan tempat: Field setting/simulated setting/laboratory setting? Sertakan alasan</a:t>
            </a:r>
          </a:p>
          <a:p>
            <a:pPr marL="514350" indent="-514350"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b. Berdasarkan apa yang diobservasi: Event sampling/time sampling? Sertakan alasan</a:t>
            </a:r>
          </a:p>
          <a:p>
            <a:pPr>
              <a:buNone/>
            </a:pPr>
            <a:r>
              <a:rPr lang="id-ID" dirty="0" smtClean="0"/>
              <a:t> </a:t>
            </a:r>
          </a:p>
          <a:p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529</Words>
  <Application>Microsoft Office PowerPoint</Application>
  <PresentationFormat>On-screen Show (4:3)</PresentationFormat>
  <Paragraphs>144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</vt:lpstr>
      <vt:lpstr>1. Tentukan Obyek, Subyek dan Orientasi tempat  (untuk judul observasi)</vt:lpstr>
      <vt:lpstr>2. Tentukan Tujuan Observasi</vt:lpstr>
      <vt:lpstr>3. Landasan Teori</vt:lpstr>
      <vt:lpstr>Slide 5</vt:lpstr>
      <vt:lpstr>4. Tentukan Definisi Operasional</vt:lpstr>
      <vt:lpstr>5. Tentukan kategori perilakunya dan diperinci dalam indikator perilaku (yang dapat diamati)</vt:lpstr>
      <vt:lpstr>6. Lakukan Pra Observasi</vt:lpstr>
      <vt:lpstr>7. Tentukan pendekatan observasi yang sistematis  (menurut teori Sunberg)</vt:lpstr>
      <vt:lpstr>Slide 10</vt:lpstr>
      <vt:lpstr>8. Membuat bentuk pencatatan</vt:lpstr>
      <vt:lpstr>Slide 12</vt:lpstr>
      <vt:lpstr>Slide 13</vt:lpstr>
      <vt:lpstr>Slide 14</vt:lpstr>
      <vt:lpstr>Slide 15</vt:lpstr>
      <vt:lpstr>Slide 16</vt:lpstr>
      <vt:lpstr>9. Pelaksanaan observasi</vt:lpstr>
      <vt:lpstr>CONTOH KASUS</vt:lpstr>
      <vt:lpstr>Slide 19</vt:lpstr>
      <vt:lpstr>Untuk diperhatikan: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LANGKAH-LANGKAH OBSERVASI</dc:title>
  <dc:creator>User</dc:creator>
  <cp:lastModifiedBy>User</cp:lastModifiedBy>
  <cp:revision>99</cp:revision>
  <dcterms:created xsi:type="dcterms:W3CDTF">2012-04-11T01:31:51Z</dcterms:created>
  <dcterms:modified xsi:type="dcterms:W3CDTF">2012-04-16T06:22:38Z</dcterms:modified>
</cp:coreProperties>
</file>